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12192000"/>
  <p:notesSz cx="6858000" cy="9144000"/>
  <p:embeddedFontLst>
    <p:embeddedFont>
      <p:font typeface="Nunito SemiBold"/>
      <p:regular r:id="rId20"/>
      <p:bold r:id="rId21"/>
      <p:italic r:id="rId22"/>
      <p:boldItalic r:id="rId23"/>
    </p:embeddedFont>
    <p:embeddedFont>
      <p:font typeface="Nuni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FC02B0-F1C1-4929-BFA9-097C9755DD6F}">
  <a:tblStyle styleId="{EDFC02B0-F1C1-4929-BFA9-097C9755DD6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SemiBold-regular.fntdata"/><Relationship Id="rId22" Type="http://schemas.openxmlformats.org/officeDocument/2006/relationships/font" Target="fonts/NunitoSemiBold-italic.fntdata"/><Relationship Id="rId21" Type="http://schemas.openxmlformats.org/officeDocument/2006/relationships/font" Target="fonts/NunitoSemiBold-bold.fntdata"/><Relationship Id="rId24" Type="http://schemas.openxmlformats.org/officeDocument/2006/relationships/font" Target="fonts/Nunito-regular.fntdata"/><Relationship Id="rId23" Type="http://schemas.openxmlformats.org/officeDocument/2006/relationships/font" Target="fonts/NunitoSemi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6f3bb4b5db_0_3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f3bb4b5db_0_3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g6f3bb4b5db_0_3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6f3bb4b5db_0_4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f3bb4b5db_0_4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 name="Google Shape;240;g6f3bb4b5db_0_4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6f3bb4b5db_0_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f3bb4b5db_0_4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8" name="Google Shape;248;g6f3bb4b5db_0_4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6f3bb4b5db_0_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f3bb4b5db_0_4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6" name="Google Shape;256;g6f3bb4b5db_0_4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6f3bb4b5db_0_2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3" name="Google Shape;263;g6f3bb4b5db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f3bb4b5db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g6f3bb4b5db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6f3bb4b5db_0_2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g6f3bb4b5db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07f1af535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707f1af535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6f3bb4b5db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 name="Google Shape;198;g6f3bb4b5db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6f3bb4b5db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 name="Google Shape;206;g6f3bb4b5d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6f3bb4b5db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 name="Google Shape;214;g6f3bb4b5db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6f3bb4b5db_0_1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 name="Google Shape;222;g6f3bb4b5db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Customer Fuel Purchase Frequency</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idx="1" type="subTitle"/>
          </p:nvPr>
        </p:nvSpPr>
        <p:spPr>
          <a:xfrm>
            <a:off x="370700" y="1158450"/>
            <a:ext cx="10889400" cy="509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Release Plan: x Stages</a:t>
            </a:r>
            <a:endParaRPr sz="2400"/>
          </a:p>
        </p:txBody>
      </p:sp>
      <p:sp>
        <p:nvSpPr>
          <p:cNvPr id="234" name="Google Shape;234;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Release Plan</a:t>
            </a:r>
            <a:endParaRPr/>
          </a:p>
        </p:txBody>
      </p:sp>
      <p:sp>
        <p:nvSpPr>
          <p:cNvPr id="235" name="Google Shape;235;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36" name="Google Shape;236;p28"/>
          <p:cNvGraphicFramePr/>
          <p:nvPr/>
        </p:nvGraphicFramePr>
        <p:xfrm>
          <a:off x="723900" y="2343160"/>
          <a:ext cx="3000000" cy="3000000"/>
        </p:xfrm>
        <a:graphic>
          <a:graphicData uri="http://schemas.openxmlformats.org/drawingml/2006/table">
            <a:tbl>
              <a:tblPr>
                <a:noFill/>
                <a:tableStyleId>{EDFC02B0-F1C1-4929-BFA9-097C9755DD6F}</a:tableStyleId>
              </a:tblPr>
              <a:tblGrid>
                <a:gridCol w="2872925"/>
                <a:gridCol w="3455275"/>
                <a:gridCol w="3958800"/>
              </a:tblGrid>
              <a:tr h="949550">
                <a:tc>
                  <a:txBody>
                    <a:bodyPr/>
                    <a:lstStyle/>
                    <a:p>
                      <a:pPr indent="0" lvl="0" marL="0" rtl="0" algn="l">
                        <a:spcBef>
                          <a:spcPts val="0"/>
                        </a:spcBef>
                        <a:spcAft>
                          <a:spcPts val="0"/>
                        </a:spcAft>
                        <a:buNone/>
                      </a:pPr>
                      <a:r>
                        <a:rPr b="1" lang="en-US" sz="2400">
                          <a:solidFill>
                            <a:schemeClr val="dk1"/>
                          </a:solidFill>
                          <a:latin typeface="Nunito"/>
                          <a:ea typeface="Nunito"/>
                          <a:cs typeface="Nunito"/>
                          <a:sym typeface="Nunito"/>
                        </a:rPr>
                        <a:t>Scope</a:t>
                      </a:r>
                      <a:endParaRPr b="1" sz="24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2400">
                          <a:solidFill>
                            <a:schemeClr val="dk1"/>
                          </a:solidFill>
                          <a:latin typeface="Nunito"/>
                          <a:ea typeface="Nunito"/>
                          <a:cs typeface="Nunito"/>
                          <a:sym typeface="Nunito"/>
                        </a:rPr>
                        <a:t>Tentative Release Date</a:t>
                      </a:r>
                      <a:endParaRPr b="1" sz="24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2400">
                          <a:solidFill>
                            <a:schemeClr val="dk1"/>
                          </a:solidFill>
                          <a:latin typeface="Nunito"/>
                          <a:ea typeface="Nunito"/>
                          <a:cs typeface="Nunito"/>
                          <a:sym typeface="Nunito"/>
                        </a:rPr>
                        <a:t>Notes</a:t>
                      </a:r>
                      <a:endParaRPr b="1" sz="2400">
                        <a:solidFill>
                          <a:schemeClr val="dk1"/>
                        </a:solidFill>
                        <a:latin typeface="Nunito"/>
                        <a:ea typeface="Nunito"/>
                        <a:cs typeface="Nunito"/>
                        <a:sym typeface="Nunito"/>
                      </a:endParaRPr>
                    </a:p>
                  </a:txBody>
                  <a:tcPr marT="91425" marB="91425" marR="91425" marL="91425"/>
                </a:tc>
              </a:tr>
              <a:tr h="1210650">
                <a:tc>
                  <a:txBody>
                    <a:bodyPr/>
                    <a:lstStyle/>
                    <a:p>
                      <a:pPr indent="0" lvl="0" marL="0" rtl="0" algn="l">
                        <a:spcBef>
                          <a:spcPts val="0"/>
                        </a:spcBef>
                        <a:spcAft>
                          <a:spcPts val="0"/>
                        </a:spcAft>
                        <a:buNone/>
                      </a:pPr>
                      <a:r>
                        <a:t/>
                      </a:r>
                      <a:endParaRPr sz="24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24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2400">
                        <a:solidFill>
                          <a:schemeClr val="dk1"/>
                        </a:solidFill>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Questions &amp; Assumptions</a:t>
            </a:r>
            <a:endParaRPr/>
          </a:p>
        </p:txBody>
      </p:sp>
      <p:sp>
        <p:nvSpPr>
          <p:cNvPr id="243" name="Google Shape;243;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44" name="Google Shape;244;p29"/>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42900" lvl="0" marL="457200" rtl="0" algn="l">
              <a:spcBef>
                <a:spcPts val="0"/>
              </a:spcBef>
              <a:spcAft>
                <a:spcPts val="0"/>
              </a:spcAft>
              <a:buSzPts val="1800"/>
              <a:buAutoNum type="arabicPeriod"/>
            </a:pPr>
            <a:r>
              <a:rPr lang="en-US" sz="2400"/>
              <a:t>How do we count the number of purchases?</a:t>
            </a:r>
            <a:endParaRPr sz="2400"/>
          </a:p>
          <a:p>
            <a:pPr indent="-381000" lvl="0" marL="457200" rtl="0" algn="l">
              <a:spcBef>
                <a:spcPts val="1000"/>
              </a:spcBef>
              <a:spcAft>
                <a:spcPts val="0"/>
              </a:spcAft>
              <a:buSzPts val="2400"/>
              <a:buAutoNum type="arabicPeriod"/>
            </a:pPr>
            <a:r>
              <a:rPr lang="en-US" sz="2400"/>
              <a:t>Do we use overall number of purchases or purchases over an interval (week/month/year)?</a:t>
            </a:r>
            <a:endParaRPr sz="2400"/>
          </a:p>
          <a:p>
            <a:pPr indent="-381000" lvl="0" marL="457200" rtl="0" algn="l">
              <a:spcBef>
                <a:spcPts val="1000"/>
              </a:spcBef>
              <a:spcAft>
                <a:spcPts val="0"/>
              </a:spcAft>
              <a:buSzPts val="2400"/>
              <a:buAutoNum type="arabicPeriod"/>
            </a:pPr>
            <a:r>
              <a:rPr lang="en-US" sz="2400"/>
              <a:t>Which is the appropriate interval for counting refills?</a:t>
            </a:r>
            <a:endParaRPr sz="2400"/>
          </a:p>
          <a:p>
            <a:pPr indent="-381000" lvl="0" marL="457200" rtl="0" algn="l">
              <a:spcBef>
                <a:spcPts val="1000"/>
              </a:spcBef>
              <a:spcAft>
                <a:spcPts val="1000"/>
              </a:spcAft>
              <a:buSzPts val="2400"/>
              <a:buAutoNum type="arabicPeriod"/>
            </a:pPr>
            <a:r>
              <a:rPr lang="en-US" sz="2400"/>
              <a:t>Which keywords do we use for classifying the number of purchases?</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Next steps</a:t>
            </a:r>
            <a:endParaRPr/>
          </a:p>
        </p:txBody>
      </p:sp>
      <p:sp>
        <p:nvSpPr>
          <p:cNvPr id="251" name="Google Shape;251;p3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42900" lvl="0" marL="457200" marR="0" rtl="0" algn="l">
              <a:lnSpc>
                <a:spcPct val="120000"/>
              </a:lnSpc>
              <a:spcBef>
                <a:spcPts val="0"/>
              </a:spcBef>
              <a:spcAft>
                <a:spcPts val="0"/>
              </a:spcAft>
              <a:buSzPts val="1800"/>
              <a:buAutoNum type="arabicPeriod"/>
            </a:pPr>
            <a:r>
              <a:rPr lang="en-US" sz="2400"/>
              <a:t>Clarify open questions and potential user journeys - doing</a:t>
            </a:r>
            <a:endParaRPr sz="2400"/>
          </a:p>
          <a:p>
            <a:pPr indent="-342900" lvl="0" marL="457200" marR="0" rtl="0" algn="l">
              <a:lnSpc>
                <a:spcPct val="120000"/>
              </a:lnSpc>
              <a:spcBef>
                <a:spcPts val="1000"/>
              </a:spcBef>
              <a:spcAft>
                <a:spcPts val="0"/>
              </a:spcAft>
              <a:buSzPts val="1800"/>
              <a:buAutoNum type="arabicPeriod"/>
            </a:pPr>
            <a:r>
              <a:rPr lang="en-US" sz="2400"/>
              <a:t>Discuss priority of different scope elements - doing</a:t>
            </a:r>
            <a:endParaRPr sz="2400"/>
          </a:p>
          <a:p>
            <a:pPr indent="-342900" lvl="0" marL="457200" marR="0" rtl="0" algn="l">
              <a:lnSpc>
                <a:spcPct val="120000"/>
              </a:lnSpc>
              <a:spcBef>
                <a:spcPts val="1000"/>
              </a:spcBef>
              <a:spcAft>
                <a:spcPts val="0"/>
              </a:spcAft>
              <a:buSzPts val="1800"/>
              <a:buAutoNum type="arabicPeriod"/>
            </a:pPr>
            <a:r>
              <a:rPr lang="en-US" sz="2400"/>
              <a:t>Confirm sign off - pending</a:t>
            </a:r>
            <a:endParaRPr sz="2400"/>
          </a:p>
          <a:p>
            <a:pPr indent="-342900" lvl="0" marL="457200" marR="0" rtl="0" algn="l">
              <a:lnSpc>
                <a:spcPct val="120000"/>
              </a:lnSpc>
              <a:spcBef>
                <a:spcPts val="1000"/>
              </a:spcBef>
              <a:spcAft>
                <a:spcPts val="0"/>
              </a:spcAft>
              <a:buSzPts val="1800"/>
              <a:buAutoNum type="arabicPeriod"/>
            </a:pPr>
            <a:r>
              <a:rPr lang="en-US" sz="2400"/>
              <a:t>Plan resourcing with Engineering Team - pending</a:t>
            </a:r>
            <a:endParaRPr sz="2400"/>
          </a:p>
          <a:p>
            <a:pPr indent="-342900" lvl="0" marL="457200" marR="0" rtl="0" algn="l">
              <a:lnSpc>
                <a:spcPct val="120000"/>
              </a:lnSpc>
              <a:spcBef>
                <a:spcPts val="1000"/>
              </a:spcBef>
              <a:spcAft>
                <a:spcPts val="0"/>
              </a:spcAft>
              <a:buSzPts val="1800"/>
              <a:buAutoNum type="arabicPeriod"/>
            </a:pPr>
            <a:r>
              <a:rPr lang="en-US" sz="2400"/>
              <a:t>Walkthrough engineering team - pending</a:t>
            </a:r>
            <a:endParaRPr sz="2400"/>
          </a:p>
          <a:p>
            <a:pPr indent="-342900" lvl="0" marL="457200" marR="0" rtl="0" algn="l">
              <a:lnSpc>
                <a:spcPct val="120000"/>
              </a:lnSpc>
              <a:spcBef>
                <a:spcPts val="1000"/>
              </a:spcBef>
              <a:spcAft>
                <a:spcPts val="1000"/>
              </a:spcAft>
              <a:buSzPts val="1800"/>
              <a:buAutoNum type="arabicPeriod"/>
            </a:pPr>
            <a:r>
              <a:rPr lang="en-US" sz="2400"/>
              <a:t>Finalize the Release Plan with engineering - pending</a:t>
            </a:r>
            <a:endParaRPr sz="2200"/>
          </a:p>
        </p:txBody>
      </p:sp>
      <p:sp>
        <p:nvSpPr>
          <p:cNvPr id="252" name="Google Shape;252;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Scope Updates</a:t>
            </a:r>
            <a:endParaRPr/>
          </a:p>
        </p:txBody>
      </p:sp>
      <p:sp>
        <p:nvSpPr>
          <p:cNvPr id="259" name="Google Shape;259;p31"/>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Coming soon.</a:t>
            </a:r>
            <a:endParaRPr sz="2000"/>
          </a:p>
        </p:txBody>
      </p:sp>
      <p:sp>
        <p:nvSpPr>
          <p:cNvPr id="260" name="Google Shape;260;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idx="4294967295" type="subTitle"/>
          </p:nvPr>
        </p:nvSpPr>
        <p:spPr>
          <a:xfrm>
            <a:off x="7038850" y="2286000"/>
            <a:ext cx="5155500" cy="214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For more information, contact:</a:t>
            </a:r>
            <a:endParaRPr/>
          </a:p>
          <a:p>
            <a:pPr indent="0" lvl="0" marL="0" rtl="0" algn="l">
              <a:lnSpc>
                <a:spcPct val="90000"/>
              </a:lnSpc>
              <a:spcBef>
                <a:spcPts val="0"/>
              </a:spcBef>
              <a:spcAft>
                <a:spcPts val="0"/>
              </a:spcAft>
              <a:buClr>
                <a:schemeClr val="dk1"/>
              </a:buClr>
              <a:buSzPts val="2400"/>
              <a:buNone/>
            </a:pPr>
            <a:r>
              <a:t/>
            </a:r>
            <a:endParaRPr/>
          </a:p>
          <a:p>
            <a:pPr indent="0" lvl="0" marL="0" rtl="0" algn="l">
              <a:lnSpc>
                <a:spcPct val="90000"/>
              </a:lnSpc>
              <a:spcBef>
                <a:spcPts val="0"/>
              </a:spcBef>
              <a:spcAft>
                <a:spcPts val="0"/>
              </a:spcAft>
              <a:buClr>
                <a:schemeClr val="dk1"/>
              </a:buClr>
              <a:buSzPts val="2400"/>
              <a:buNone/>
            </a:pPr>
            <a:r>
              <a:rPr lang="en-US"/>
              <a:t>Kyrellos Nyawallow</a:t>
            </a:r>
            <a:endParaRPr/>
          </a:p>
          <a:p>
            <a:pPr indent="0" lvl="0" marL="0" rtl="0" algn="l">
              <a:lnSpc>
                <a:spcPct val="90000"/>
              </a:lnSpc>
              <a:spcBef>
                <a:spcPts val="0"/>
              </a:spcBef>
              <a:spcAft>
                <a:spcPts val="0"/>
              </a:spcAft>
              <a:buClr>
                <a:schemeClr val="dk1"/>
              </a:buClr>
              <a:buSzPts val="2400"/>
              <a:buNone/>
            </a:pPr>
            <a:r>
              <a:t/>
            </a:r>
            <a:endParaRPr/>
          </a:p>
          <a:p>
            <a:pPr indent="0" lvl="0" marL="0" rtl="0" algn="l">
              <a:lnSpc>
                <a:spcPct val="90000"/>
              </a:lnSpc>
              <a:spcBef>
                <a:spcPts val="0"/>
              </a:spcBef>
              <a:spcAft>
                <a:spcPts val="0"/>
              </a:spcAft>
              <a:buClr>
                <a:schemeClr val="dk1"/>
              </a:buClr>
              <a:buSzPts val="2400"/>
              <a:buNone/>
            </a:pPr>
            <a:r>
              <a:rPr lang="en-US" sz="2400"/>
              <a:t>k.nyawallow</a:t>
            </a:r>
            <a:r>
              <a:rPr lang="en-US" sz="2400"/>
              <a:t>@kokonetworks.com</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6887100" y="2853275"/>
            <a:ext cx="5304900" cy="39069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1000"/>
              </a:spcBef>
              <a:spcAft>
                <a:spcPts val="0"/>
              </a:spcAft>
              <a:buSzPts val="1800"/>
              <a:buAutoNum type="arabicPeriod"/>
            </a:pPr>
            <a:r>
              <a:rPr lang="en-US" sz="1800"/>
              <a:t>Vision and goals </a:t>
            </a:r>
            <a:endParaRPr sz="1800"/>
          </a:p>
          <a:p>
            <a:pPr indent="-342900" lvl="0" marL="457200" rtl="0" algn="l">
              <a:lnSpc>
                <a:spcPct val="100000"/>
              </a:lnSpc>
              <a:spcBef>
                <a:spcPts val="0"/>
              </a:spcBef>
              <a:spcAft>
                <a:spcPts val="0"/>
              </a:spcAft>
              <a:buSzPts val="1800"/>
              <a:buAutoNum type="arabicPeriod"/>
            </a:pPr>
            <a:r>
              <a:rPr lang="en-US" sz="1800"/>
              <a:t>Business value</a:t>
            </a:r>
            <a:endParaRPr sz="1800"/>
          </a:p>
          <a:p>
            <a:pPr indent="-342900" lvl="0" marL="457200" rtl="0" algn="l">
              <a:lnSpc>
                <a:spcPct val="100000"/>
              </a:lnSpc>
              <a:spcBef>
                <a:spcPts val="0"/>
              </a:spcBef>
              <a:spcAft>
                <a:spcPts val="0"/>
              </a:spcAft>
              <a:buSzPts val="1800"/>
              <a:buAutoNum type="arabicPeriod"/>
            </a:pPr>
            <a:r>
              <a:rPr lang="en-US" sz="1800"/>
              <a:t>Customer value</a:t>
            </a:r>
            <a:endParaRPr sz="1800"/>
          </a:p>
          <a:p>
            <a:pPr indent="-342900" lvl="0" marL="457200" rtl="0" algn="l">
              <a:spcBef>
                <a:spcPts val="0"/>
              </a:spcBef>
              <a:spcAft>
                <a:spcPts val="0"/>
              </a:spcAft>
              <a:buSzPts val="1800"/>
              <a:buAutoNum type="arabicPeriod"/>
            </a:pPr>
            <a:r>
              <a:rPr lang="en-US" sz="1800"/>
              <a:t>Scope</a:t>
            </a:r>
            <a:endParaRPr sz="1800"/>
          </a:p>
          <a:p>
            <a:pPr indent="-342900" lvl="0" marL="457200" rtl="0" algn="l">
              <a:lnSpc>
                <a:spcPct val="100000"/>
              </a:lnSpc>
              <a:spcBef>
                <a:spcPts val="0"/>
              </a:spcBef>
              <a:spcAft>
                <a:spcPts val="0"/>
              </a:spcAft>
              <a:buSzPts val="1800"/>
              <a:buAutoNum type="arabicPeriod"/>
            </a:pPr>
            <a:r>
              <a:rPr lang="en-US" sz="1800"/>
              <a:t>Timing consideration</a:t>
            </a:r>
            <a:endParaRPr sz="1800"/>
          </a:p>
          <a:p>
            <a:pPr indent="-342900" lvl="0" marL="457200" rtl="0" algn="l">
              <a:spcBef>
                <a:spcPts val="0"/>
              </a:spcBef>
              <a:spcAft>
                <a:spcPts val="0"/>
              </a:spcAft>
              <a:buSzPts val="1800"/>
              <a:buAutoNum type="arabicPeriod"/>
            </a:pPr>
            <a:r>
              <a:rPr lang="en-US" sz="1800"/>
              <a:t>Keyword Classification Strategy</a:t>
            </a:r>
            <a:endParaRPr sz="1800"/>
          </a:p>
          <a:p>
            <a:pPr indent="-342900" lvl="0" marL="457200" rtl="0" algn="l">
              <a:spcBef>
                <a:spcPts val="0"/>
              </a:spcBef>
              <a:spcAft>
                <a:spcPts val="0"/>
              </a:spcAft>
              <a:buSzPts val="1800"/>
              <a:buAutoNum type="arabicPeriod"/>
            </a:pPr>
            <a:r>
              <a:rPr lang="en-US" sz="1800"/>
              <a:t>Release Plan</a:t>
            </a:r>
            <a:endParaRPr sz="1800"/>
          </a:p>
          <a:p>
            <a:pPr indent="-342900" lvl="0" marL="457200" rtl="0" algn="l">
              <a:spcBef>
                <a:spcPts val="0"/>
              </a:spcBef>
              <a:spcAft>
                <a:spcPts val="0"/>
              </a:spcAft>
              <a:buSzPts val="1800"/>
              <a:buAutoNum type="arabicPeriod"/>
            </a:pPr>
            <a:r>
              <a:rPr lang="en-US" sz="1800"/>
              <a:t>Questions &amp; Assumptions</a:t>
            </a:r>
            <a:endParaRPr sz="1800"/>
          </a:p>
          <a:p>
            <a:pPr indent="-342900" lvl="0" marL="457200" rtl="0" algn="l">
              <a:spcBef>
                <a:spcPts val="0"/>
              </a:spcBef>
              <a:spcAft>
                <a:spcPts val="0"/>
              </a:spcAft>
              <a:buSzPts val="1800"/>
              <a:buAutoNum type="arabicPeriod"/>
            </a:pPr>
            <a:r>
              <a:rPr lang="en-US" sz="1800"/>
              <a:t>Next steps</a:t>
            </a:r>
            <a:endParaRPr sz="1800"/>
          </a:p>
          <a:p>
            <a:pPr indent="-342900" lvl="0" marL="457200" rtl="0" algn="l">
              <a:spcBef>
                <a:spcPts val="0"/>
              </a:spcBef>
              <a:spcAft>
                <a:spcPts val="0"/>
              </a:spcAft>
              <a:buSzPts val="1800"/>
              <a:buAutoNum type="arabicPeriod"/>
            </a:pPr>
            <a:r>
              <a:rPr lang="en-US" sz="1800"/>
              <a:t>Scope Updates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7" name="Google Shape;177;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Vision and goals</a:t>
            </a:r>
            <a:endParaRPr/>
          </a:p>
        </p:txBody>
      </p:sp>
      <p:sp>
        <p:nvSpPr>
          <p:cNvPr id="178" name="Google Shape;178;p21"/>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800"/>
              <a:buNone/>
            </a:pPr>
            <a:r>
              <a:rPr lang="en-US" sz="2400"/>
              <a:t>Every time that KOKO fuel customers refill their canisters this event is recorded in KOKO core. The frequency of refills by customers if analysed correctly can provide invaluable data that can provide value to the business and also to the customers. </a:t>
            </a:r>
            <a:endParaRPr sz="2400"/>
          </a:p>
          <a:p>
            <a:pPr indent="0" lvl="0" marL="0" rtl="0" algn="l">
              <a:lnSpc>
                <a:spcPct val="120000"/>
              </a:lnSpc>
              <a:spcBef>
                <a:spcPts val="0"/>
              </a:spcBef>
              <a:spcAft>
                <a:spcPts val="0"/>
              </a:spcAft>
              <a:buClr>
                <a:schemeClr val="dk1"/>
              </a:buClr>
              <a:buSzPts val="2800"/>
              <a:buNone/>
            </a:pPr>
            <a:r>
              <a:t/>
            </a:r>
            <a:endParaRPr sz="2400"/>
          </a:p>
          <a:p>
            <a:pPr indent="0" lvl="0" marL="0" rtl="0" algn="l">
              <a:lnSpc>
                <a:spcPct val="120000"/>
              </a:lnSpc>
              <a:spcBef>
                <a:spcPts val="0"/>
              </a:spcBef>
              <a:spcAft>
                <a:spcPts val="0"/>
              </a:spcAft>
              <a:buClr>
                <a:schemeClr val="dk1"/>
              </a:buClr>
              <a:buSzPts val="2800"/>
              <a:buNone/>
            </a:pPr>
            <a:r>
              <a:rPr lang="en-US" sz="2400"/>
              <a:t>For example, a new user (first few refills) might benefit greatly from safety tips, while a heavy user (frequent refills) might benefit from fuel saving tips. The business can also benefit by using this data to provide support, run promotions and sell more products.</a:t>
            </a:r>
            <a:endParaRPr sz="2400"/>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5" name="Google Shape;185;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Vision and goals</a:t>
            </a:r>
            <a:endParaRPr/>
          </a:p>
        </p:txBody>
      </p:sp>
      <p:sp>
        <p:nvSpPr>
          <p:cNvPr id="186" name="Google Shape;186;p22"/>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800"/>
              <a:buNone/>
            </a:pPr>
            <a:r>
              <a:rPr lang="en-US" sz="2400"/>
              <a:t>The goals for this project are:</a:t>
            </a:r>
            <a:endParaRPr sz="2400"/>
          </a:p>
          <a:p>
            <a:pPr indent="-381000" lvl="0" marL="457200" rtl="0" algn="l">
              <a:lnSpc>
                <a:spcPct val="120000"/>
              </a:lnSpc>
              <a:spcBef>
                <a:spcPts val="0"/>
              </a:spcBef>
              <a:spcAft>
                <a:spcPts val="0"/>
              </a:spcAft>
              <a:buSzPts val="2400"/>
              <a:buAutoNum type="arabicPeriod"/>
            </a:pPr>
            <a:r>
              <a:rPr lang="en-US" sz="2400"/>
              <a:t>Develop the capability to pull fuel purchase frequency from relevant sources into the DMP</a:t>
            </a:r>
            <a:endParaRPr sz="2400"/>
          </a:p>
          <a:p>
            <a:pPr indent="-381000" lvl="0" marL="457200" rtl="0" algn="l">
              <a:lnSpc>
                <a:spcPct val="120000"/>
              </a:lnSpc>
              <a:spcBef>
                <a:spcPts val="0"/>
              </a:spcBef>
              <a:spcAft>
                <a:spcPts val="0"/>
              </a:spcAft>
              <a:buSzPts val="2400"/>
              <a:buAutoNum type="arabicPeriod"/>
            </a:pPr>
            <a:r>
              <a:rPr lang="en-US" sz="2400"/>
              <a:t>Develop the capability to classify the fuel purchase frequency into relevant keywords for ad targeting</a:t>
            </a:r>
            <a:endParaRPr sz="2400"/>
          </a:p>
          <a:p>
            <a:pPr indent="-381000" lvl="0" marL="457200" rtl="0" algn="l">
              <a:lnSpc>
                <a:spcPct val="120000"/>
              </a:lnSpc>
              <a:spcBef>
                <a:spcPts val="0"/>
              </a:spcBef>
              <a:spcAft>
                <a:spcPts val="0"/>
              </a:spcAft>
              <a:buSzPts val="2400"/>
              <a:buAutoNum type="arabicPeriod"/>
            </a:pPr>
            <a:r>
              <a:rPr lang="en-US" sz="2400"/>
              <a:t>Generate the keyword classification criteria for fuel purchase frequency</a:t>
            </a:r>
            <a:endParaRPr sz="2400"/>
          </a:p>
          <a:p>
            <a:pPr indent="-381000" lvl="0" marL="457200" rtl="0" algn="l">
              <a:lnSpc>
                <a:spcPct val="120000"/>
              </a:lnSpc>
              <a:spcBef>
                <a:spcPts val="0"/>
              </a:spcBef>
              <a:spcAft>
                <a:spcPts val="0"/>
              </a:spcAft>
              <a:buSzPts val="2400"/>
              <a:buAutoNum type="arabicPeriod"/>
            </a:pPr>
            <a:r>
              <a:rPr lang="en-US" sz="2400"/>
              <a:t>Develop the capability to update the DMP data in the most efficient way</a:t>
            </a:r>
            <a:endParaRPr sz="2400"/>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3" name="Google Shape;193;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Business value</a:t>
            </a:r>
            <a:endParaRPr/>
          </a:p>
        </p:txBody>
      </p:sp>
      <p:sp>
        <p:nvSpPr>
          <p:cNvPr id="194" name="Google Shape;194;p23"/>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800"/>
              <a:buNone/>
            </a:pPr>
            <a:r>
              <a:rPr lang="en-US" sz="2400"/>
              <a:t>By developing the capability to track fuel purchase frequency in the DMP, KOKO fuel will be able to:</a:t>
            </a:r>
            <a:endParaRPr sz="2400"/>
          </a:p>
          <a:p>
            <a:pPr indent="-381000" lvl="0" marL="457200" rtl="0" algn="l">
              <a:spcBef>
                <a:spcPts val="0"/>
              </a:spcBef>
              <a:spcAft>
                <a:spcPts val="0"/>
              </a:spcAft>
              <a:buSzPts val="2400"/>
              <a:buAutoNum type="arabicPeriod"/>
            </a:pPr>
            <a:r>
              <a:rPr lang="en-US" sz="2400"/>
              <a:t>Provide targeted customer support services</a:t>
            </a:r>
            <a:endParaRPr sz="2400"/>
          </a:p>
          <a:p>
            <a:pPr indent="-381000" lvl="0" marL="457200" rtl="0" algn="l">
              <a:spcBef>
                <a:spcPts val="0"/>
              </a:spcBef>
              <a:spcAft>
                <a:spcPts val="0"/>
              </a:spcAft>
              <a:buSzPts val="2400"/>
              <a:buAutoNum type="arabicPeriod"/>
            </a:pPr>
            <a:r>
              <a:rPr lang="en-US" sz="2400"/>
              <a:t>Run relevant ad promotions on KOKOpoints</a:t>
            </a:r>
            <a:endParaRPr sz="2400"/>
          </a:p>
          <a:p>
            <a:pPr indent="-381000" lvl="0" marL="457200" rtl="0" algn="l">
              <a:spcBef>
                <a:spcPts val="0"/>
              </a:spcBef>
              <a:spcAft>
                <a:spcPts val="0"/>
              </a:spcAft>
              <a:buSzPts val="2400"/>
              <a:buAutoNum type="arabicPeriod"/>
            </a:pPr>
            <a:r>
              <a:rPr lang="en-US" sz="2400"/>
              <a:t>Increase engagement with KOKO fuel customers</a:t>
            </a:r>
            <a:endParaRPr sz="2400"/>
          </a:p>
          <a:p>
            <a:pPr indent="-381000" lvl="0" marL="457200" rtl="0" algn="l">
              <a:spcBef>
                <a:spcPts val="0"/>
              </a:spcBef>
              <a:spcAft>
                <a:spcPts val="0"/>
              </a:spcAft>
              <a:buSzPts val="2400"/>
              <a:buAutoNum type="arabicPeriod"/>
            </a:pPr>
            <a:r>
              <a:rPr lang="en-US" sz="2400"/>
              <a:t>Provide added value to KOKO fuel customers</a:t>
            </a:r>
            <a:endParaRPr sz="2400"/>
          </a:p>
          <a:p>
            <a:pPr indent="-381000" lvl="0" marL="457200" rtl="0" algn="l">
              <a:spcBef>
                <a:spcPts val="0"/>
              </a:spcBef>
              <a:spcAft>
                <a:spcPts val="0"/>
              </a:spcAft>
              <a:buSzPts val="2400"/>
              <a:buAutoNum type="arabicPeriod"/>
            </a:pPr>
            <a:r>
              <a:rPr lang="en-US" sz="2400"/>
              <a:t>Attain a greater understanding of KOKO fuel customers which will inform business decisions</a:t>
            </a:r>
            <a:endParaRPr sz="2400"/>
          </a:p>
        </p:txBody>
      </p:sp>
      <p:sp>
        <p:nvSpPr>
          <p:cNvPr id="195" name="Google Shape;195;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1" name="Google Shape;201;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Customer value</a:t>
            </a:r>
            <a:endParaRPr/>
          </a:p>
        </p:txBody>
      </p:sp>
      <p:sp>
        <p:nvSpPr>
          <p:cNvPr id="202" name="Google Shape;202;p24"/>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800"/>
              <a:buNone/>
            </a:pPr>
            <a:r>
              <a:rPr lang="en-US" sz="2400"/>
              <a:t>KOKO fuel customers will also benefit by:</a:t>
            </a:r>
            <a:endParaRPr sz="2400"/>
          </a:p>
          <a:p>
            <a:pPr indent="-381000" lvl="0" marL="457200" rtl="0" algn="l">
              <a:spcBef>
                <a:spcPts val="0"/>
              </a:spcBef>
              <a:spcAft>
                <a:spcPts val="0"/>
              </a:spcAft>
              <a:buSzPts val="2400"/>
              <a:buAutoNum type="arabicPeriod"/>
            </a:pPr>
            <a:r>
              <a:rPr lang="en-US" sz="2400"/>
              <a:t>Receiving relevant advice on KOKO fuel usage, safety etc.</a:t>
            </a:r>
            <a:endParaRPr sz="2400"/>
          </a:p>
          <a:p>
            <a:pPr indent="-381000" lvl="0" marL="457200" rtl="0" algn="l">
              <a:spcBef>
                <a:spcPts val="0"/>
              </a:spcBef>
              <a:spcAft>
                <a:spcPts val="0"/>
              </a:spcAft>
              <a:buSzPts val="2400"/>
              <a:buAutoNum type="arabicPeriod"/>
            </a:pPr>
            <a:r>
              <a:rPr lang="en-US" sz="2400"/>
              <a:t>Receive relevant promotions from KOKO fuel or KM advertisers</a:t>
            </a:r>
            <a:endParaRPr sz="2400"/>
          </a:p>
          <a:p>
            <a:pPr indent="-381000" lvl="0" marL="457200" rtl="0" algn="l">
              <a:spcBef>
                <a:spcPts val="0"/>
              </a:spcBef>
              <a:spcAft>
                <a:spcPts val="0"/>
              </a:spcAft>
              <a:buSzPts val="2400"/>
              <a:buAutoNum type="arabicPeriod"/>
            </a:pPr>
            <a:r>
              <a:rPr lang="en-US" sz="2400"/>
              <a:t>Protection from spam ads (non targeted)</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t>KOKO Media advertisers will benefit by:</a:t>
            </a:r>
            <a:endParaRPr sz="2400"/>
          </a:p>
          <a:p>
            <a:pPr indent="-381000" lvl="0" marL="457200" rtl="0" algn="l">
              <a:spcBef>
                <a:spcPts val="0"/>
              </a:spcBef>
              <a:spcAft>
                <a:spcPts val="0"/>
              </a:spcAft>
              <a:buSzPts val="2400"/>
              <a:buAutoNum type="arabicPeriod"/>
            </a:pPr>
            <a:r>
              <a:rPr lang="en-US" sz="2400"/>
              <a:t>Ability to target specific customers with relevant ad campaigns</a:t>
            </a:r>
            <a:endParaRPr sz="2400"/>
          </a:p>
          <a:p>
            <a:pPr indent="-381000" lvl="0" marL="457200" rtl="0" algn="l">
              <a:spcBef>
                <a:spcPts val="0"/>
              </a:spcBef>
              <a:spcAft>
                <a:spcPts val="0"/>
              </a:spcAft>
              <a:buSzPts val="2400"/>
              <a:buAutoNum type="arabicPeriod"/>
            </a:pPr>
            <a:r>
              <a:rPr lang="en-US" sz="2400"/>
              <a:t>Ability to measure engagement with specific audiences</a:t>
            </a:r>
            <a:endParaRPr sz="2400"/>
          </a:p>
        </p:txBody>
      </p:sp>
      <p:sp>
        <p:nvSpPr>
          <p:cNvPr id="203" name="Google Shape;203;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9" name="Google Shape;209;p2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Scope</a:t>
            </a:r>
            <a:endParaRPr/>
          </a:p>
        </p:txBody>
      </p:sp>
      <p:sp>
        <p:nvSpPr>
          <p:cNvPr id="210" name="Google Shape;210;p25"/>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2800"/>
              <a:buFont typeface="Arial"/>
              <a:buNone/>
            </a:pPr>
            <a:r>
              <a:rPr lang="en-US" sz="2400"/>
              <a:t>The scope of this project includes:</a:t>
            </a:r>
            <a:endParaRPr sz="2400"/>
          </a:p>
          <a:p>
            <a:pPr indent="-381000" lvl="0" marL="457200" marR="0" rtl="0" algn="l">
              <a:lnSpc>
                <a:spcPct val="120000"/>
              </a:lnSpc>
              <a:spcBef>
                <a:spcPts val="0"/>
              </a:spcBef>
              <a:spcAft>
                <a:spcPts val="0"/>
              </a:spcAft>
              <a:buSzPts val="2400"/>
              <a:buAutoNum type="arabicPeriod"/>
            </a:pPr>
            <a:r>
              <a:rPr lang="en-US" sz="2400"/>
              <a:t>Developing a classification strategy for converting fuel purchases (keys) to suitable keywords (values).</a:t>
            </a:r>
            <a:endParaRPr sz="2400"/>
          </a:p>
          <a:p>
            <a:pPr indent="-381000" lvl="0" marL="457200" marR="0" rtl="0" algn="l">
              <a:lnSpc>
                <a:spcPct val="120000"/>
              </a:lnSpc>
              <a:spcBef>
                <a:spcPts val="0"/>
              </a:spcBef>
              <a:spcAft>
                <a:spcPts val="0"/>
              </a:spcAft>
              <a:buSzPts val="2400"/>
              <a:buAutoNum type="arabicPeriod"/>
            </a:pPr>
            <a:r>
              <a:rPr lang="en-US" sz="2400"/>
              <a:t>Developing a server script to pull fuel purchase data from available data sources into the DMP with the right key - value pair configuration.</a:t>
            </a:r>
            <a:endParaRPr sz="2400"/>
          </a:p>
          <a:p>
            <a:pPr indent="-406400" lvl="0" marL="457200" marR="0" rtl="0" algn="l">
              <a:lnSpc>
                <a:spcPct val="120000"/>
              </a:lnSpc>
              <a:spcBef>
                <a:spcPts val="0"/>
              </a:spcBef>
              <a:spcAft>
                <a:spcPts val="0"/>
              </a:spcAft>
              <a:buSzPts val="2800"/>
              <a:buAutoNum type="arabicPeriod"/>
            </a:pPr>
            <a:r>
              <a:rPr lang="en-US" sz="2400"/>
              <a:t>Developing a server script to regularly update the fuel purchase values in the DMP</a:t>
            </a:r>
            <a:r>
              <a:rPr lang="en-US" sz="1600"/>
              <a:t>.</a:t>
            </a:r>
            <a:endParaRPr sz="2400"/>
          </a:p>
        </p:txBody>
      </p:sp>
      <p:sp>
        <p:nvSpPr>
          <p:cNvPr id="211" name="Google Shape;211;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7" name="Google Shape;217;p2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Timing consideration</a:t>
            </a:r>
            <a:endParaRPr/>
          </a:p>
        </p:txBody>
      </p:sp>
      <p:sp>
        <p:nvSpPr>
          <p:cNvPr id="218" name="Google Shape;218;p26"/>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800"/>
              <a:buNone/>
            </a:pPr>
            <a:r>
              <a:rPr lang="en-US" sz="2400"/>
              <a:t>The KM DMP infrastructure has already been built and this will affect the development time of this feature considerably. </a:t>
            </a:r>
            <a:endParaRPr sz="2400"/>
          </a:p>
          <a:p>
            <a:pPr indent="0" lvl="0" marL="0" rtl="0" algn="l">
              <a:spcBef>
                <a:spcPts val="0"/>
              </a:spcBef>
              <a:spcAft>
                <a:spcPts val="0"/>
              </a:spcAft>
              <a:buClr>
                <a:schemeClr val="dk1"/>
              </a:buClr>
              <a:buSzPts val="2800"/>
              <a:buNone/>
            </a:pPr>
            <a:r>
              <a:t/>
            </a:r>
            <a:endParaRPr sz="2400"/>
          </a:p>
          <a:p>
            <a:pPr indent="0" lvl="0" marL="0" rtl="0" algn="l">
              <a:spcBef>
                <a:spcPts val="0"/>
              </a:spcBef>
              <a:spcAft>
                <a:spcPts val="0"/>
              </a:spcAft>
              <a:buClr>
                <a:schemeClr val="dk1"/>
              </a:buClr>
              <a:buSzPts val="2800"/>
              <a:buNone/>
            </a:pPr>
            <a:r>
              <a:rPr lang="en-US" sz="2400"/>
              <a:t>The scope of this project is to build an automated script that will pull in fuel purchase data into the DMP and categorize it into relevant keywords based on magnitude and time. Development time should be less than 2 weeks at most.</a:t>
            </a:r>
            <a:endParaRPr sz="2400"/>
          </a:p>
        </p:txBody>
      </p:sp>
      <p:sp>
        <p:nvSpPr>
          <p:cNvPr id="219" name="Google Shape;219;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5" name="Google Shape;225;p2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Keyword Classification Strategy</a:t>
            </a:r>
            <a:endParaRPr/>
          </a:p>
        </p:txBody>
      </p:sp>
      <p:sp>
        <p:nvSpPr>
          <p:cNvPr id="226" name="Google Shape;226;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27" name="Google Shape;227;p27"/>
          <p:cNvGraphicFramePr/>
          <p:nvPr/>
        </p:nvGraphicFramePr>
        <p:xfrm>
          <a:off x="952500" y="1266875"/>
          <a:ext cx="3000000" cy="3000000"/>
        </p:xfrm>
        <a:graphic>
          <a:graphicData uri="http://schemas.openxmlformats.org/drawingml/2006/table">
            <a:tbl>
              <a:tblPr>
                <a:noFill/>
                <a:tableStyleId>{EDFC02B0-F1C1-4929-BFA9-097C9755DD6F}</a:tableStyleId>
              </a:tblPr>
              <a:tblGrid>
                <a:gridCol w="5129225"/>
                <a:gridCol w="5129225"/>
              </a:tblGrid>
              <a:tr h="691225">
                <a:tc>
                  <a:txBody>
                    <a:bodyPr/>
                    <a:lstStyle/>
                    <a:p>
                      <a:pPr indent="0" lvl="0" marL="0" marR="0" rtl="0" algn="l">
                        <a:lnSpc>
                          <a:spcPct val="120000"/>
                        </a:lnSpc>
                        <a:spcBef>
                          <a:spcPts val="0"/>
                        </a:spcBef>
                        <a:spcAft>
                          <a:spcPts val="0"/>
                        </a:spcAft>
                        <a:buClr>
                          <a:schemeClr val="dk1"/>
                        </a:buClr>
                        <a:buSzPts val="2800"/>
                        <a:buFont typeface="Arial"/>
                        <a:buNone/>
                      </a:pPr>
                      <a:r>
                        <a:rPr b="1" lang="en-US" sz="2400">
                          <a:solidFill>
                            <a:schemeClr val="dk1"/>
                          </a:solidFill>
                          <a:latin typeface="Nunito"/>
                          <a:ea typeface="Nunito"/>
                          <a:cs typeface="Nunito"/>
                          <a:sym typeface="Nunito"/>
                        </a:rPr>
                        <a:t>Fuel Purchase Frequency</a:t>
                      </a:r>
                      <a:endParaRPr b="1" sz="2400">
                        <a:solidFill>
                          <a:schemeClr val="dk1"/>
                        </a:solidFill>
                        <a:latin typeface="Nunito"/>
                        <a:ea typeface="Nunito"/>
                        <a:cs typeface="Nunito"/>
                        <a:sym typeface="Nunito"/>
                      </a:endParaRPr>
                    </a:p>
                  </a:txBody>
                  <a:tcPr marT="91425" marB="91425" marR="91425" marL="91425"/>
                </a:tc>
                <a:tc>
                  <a:txBody>
                    <a:bodyPr/>
                    <a:lstStyle/>
                    <a:p>
                      <a:pPr indent="0" lvl="0" marL="0" marR="0" rtl="0" algn="l">
                        <a:lnSpc>
                          <a:spcPct val="120000"/>
                        </a:lnSpc>
                        <a:spcBef>
                          <a:spcPts val="0"/>
                        </a:spcBef>
                        <a:spcAft>
                          <a:spcPts val="0"/>
                        </a:spcAft>
                        <a:buClr>
                          <a:schemeClr val="dk1"/>
                        </a:buClr>
                        <a:buSzPts val="2800"/>
                        <a:buFont typeface="Arial"/>
                        <a:buNone/>
                      </a:pPr>
                      <a:r>
                        <a:rPr b="1" lang="en-US" sz="2400">
                          <a:solidFill>
                            <a:schemeClr val="dk1"/>
                          </a:solidFill>
                          <a:latin typeface="Nunito"/>
                          <a:ea typeface="Nunito"/>
                          <a:cs typeface="Nunito"/>
                          <a:sym typeface="Nunito"/>
                        </a:rPr>
                        <a:t>Associated Keyword</a:t>
                      </a:r>
                      <a:endParaRPr b="1" sz="2400">
                        <a:solidFill>
                          <a:schemeClr val="dk1"/>
                        </a:solidFill>
                        <a:latin typeface="Nunito"/>
                        <a:ea typeface="Nunito"/>
                        <a:cs typeface="Nunito"/>
                        <a:sym typeface="Nunito"/>
                      </a:endParaRPr>
                    </a:p>
                  </a:txBody>
                  <a:tcPr marT="91425" marB="91425" marR="91425" marL="91425"/>
                </a:tc>
              </a:tr>
              <a:tr h="691225">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r>
              <a:tr h="691225">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r>
              <a:tr h="691225">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r>
              <a:tr h="691225">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r>
              <a:tr h="691225">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r>
              <a:tr h="691225">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